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6" r:id="rId2"/>
  </p:sldMasterIdLst>
  <p:notesMasterIdLst>
    <p:notesMasterId r:id="rId27"/>
  </p:notesMasterIdLst>
  <p:sldIdLst>
    <p:sldId id="256" r:id="rId3"/>
    <p:sldId id="291" r:id="rId4"/>
    <p:sldId id="292" r:id="rId5"/>
    <p:sldId id="258" r:id="rId6"/>
    <p:sldId id="259" r:id="rId7"/>
    <p:sldId id="260" r:id="rId8"/>
    <p:sldId id="261" r:id="rId9"/>
    <p:sldId id="295" r:id="rId10"/>
    <p:sldId id="265" r:id="rId11"/>
    <p:sldId id="296" r:id="rId12"/>
    <p:sldId id="262" r:id="rId13"/>
    <p:sldId id="299" r:id="rId14"/>
    <p:sldId id="287" r:id="rId15"/>
    <p:sldId id="298" r:id="rId16"/>
    <p:sldId id="297" r:id="rId17"/>
    <p:sldId id="289" r:id="rId18"/>
    <p:sldId id="300" r:id="rId19"/>
    <p:sldId id="288" r:id="rId20"/>
    <p:sldId id="290" r:id="rId21"/>
    <p:sldId id="266" r:id="rId22"/>
    <p:sldId id="267" r:id="rId23"/>
    <p:sldId id="285" r:id="rId24"/>
    <p:sldId id="286" r:id="rId25"/>
    <p:sldId id="294" r:id="rId26"/>
  </p:sldIdLst>
  <p:sldSz cx="9144000" cy="5143500" type="screen16x9"/>
  <p:notesSz cx="6858000" cy="9144000"/>
  <p:embeddedFontLst>
    <p:embeddedFont>
      <p:font typeface="Arial Bold" panose="020B0704020202020204" pitchFamily="34" charset="0"/>
      <p:bold r:id="rId28"/>
    </p:embeddedFont>
    <p:embeddedFont>
      <p:font typeface="Calibri" panose="020F0502020204030204" pitchFamily="34" charset="0"/>
      <p:regular r:id="rId29"/>
      <p:bold r:id="rId30"/>
      <p:italic r:id="rId31"/>
      <p:boldItalic r:id="rId32"/>
    </p:embeddedFont>
    <p:embeddedFont>
      <p:font typeface="Consolas" panose="020B0609020204030204" pitchFamily="49" charset="0"/>
      <p:regular r:id="rId33"/>
      <p:bold r:id="rId34"/>
      <p:italic r:id="rId35"/>
      <p:boldItalic r:id="rId36"/>
    </p:embeddedFont>
    <p:embeddedFont>
      <p:font typeface="Montserrat" pitchFamily="2" charset="77"/>
      <p:regular r:id="rId37"/>
      <p:bold r:id="rId38"/>
      <p:italic r:id="rId39"/>
      <p:boldItalic r:id="rId40"/>
    </p:embeddedFont>
    <p:embeddedFont>
      <p:font typeface="Montserrat ExtraBold" panose="020F0502020204030204" pitchFamily="34" charset="0"/>
      <p:bold r:id="rId41"/>
      <p:italic r:id="rId42"/>
      <p:boldItalic r:id="rId43"/>
    </p:embeddedFont>
    <p:embeddedFont>
      <p:font typeface="Montserrat ExtraLight" panose="020F0302020204030204" pitchFamily="34" charset="0"/>
      <p:regular r:id="rId44"/>
      <p:bold r:id="rId45"/>
      <p:italic r:id="rId46"/>
      <p:boldItalic r:id="rId47"/>
    </p:embeddedFont>
    <p:embeddedFont>
      <p:font typeface="Montserrat Medium" panose="020F0502020204030204" pitchFamily="3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60A5C05-4D7A-435E-ACAF-DB38D3733F9A}">
  <a:tblStyle styleId="{D60A5C05-4D7A-435E-ACAF-DB38D3733F9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34"/>
    <p:restoredTop sz="94731"/>
  </p:normalViewPr>
  <p:slideViewPr>
    <p:cSldViewPr snapToGrid="0">
      <p:cViewPr varScale="1">
        <p:scale>
          <a:sx n="285" d="100"/>
          <a:sy n="285" d="100"/>
        </p:scale>
        <p:origin x="179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2.fntdata"/><Relationship Id="rId21" Type="http://schemas.openxmlformats.org/officeDocument/2006/relationships/slide" Target="slides/slide19.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font" Target="fonts/font23.fntdata"/><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2.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8" Type="http://schemas.openxmlformats.org/officeDocument/2006/relationships/slide" Target="slides/slide6.xml"/><Relationship Id="rId51" Type="http://schemas.openxmlformats.org/officeDocument/2006/relationships/font" Target="fonts/font2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8.xml"/><Relationship Id="rId41" Type="http://schemas.openxmlformats.org/officeDocument/2006/relationships/font" Target="fonts/font14.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6238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1110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2763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f9262ee2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f9262ee2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8"/>
        <p:cNvGrpSpPr/>
        <p:nvPr/>
      </p:nvGrpSpPr>
      <p:grpSpPr>
        <a:xfrm>
          <a:off x="0" y="0"/>
          <a:ext cx="0" cy="0"/>
          <a:chOff x="0" y="0"/>
          <a:chExt cx="0" cy="0"/>
        </a:xfrm>
      </p:grpSpPr>
      <p:sp>
        <p:nvSpPr>
          <p:cNvPr id="2149" name="Google Shape;2149;g7f9262ee2f_0_26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0" name="Google Shape;2150;g7f9262ee2f_0_26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5"/>
        <p:cNvGrpSpPr/>
        <p:nvPr/>
      </p:nvGrpSpPr>
      <p:grpSpPr>
        <a:xfrm>
          <a:off x="0" y="0"/>
          <a:ext cx="0" cy="0"/>
          <a:chOff x="0" y="0"/>
          <a:chExt cx="0" cy="0"/>
        </a:xfrm>
      </p:grpSpPr>
      <p:sp>
        <p:nvSpPr>
          <p:cNvPr id="2156" name="Google Shape;2156;g7f9262ee2f_0_26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7" name="Google Shape;2157;g7f9262ee2f_0_26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1638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1638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6988B0C-D0FA-4593-BF38-A7BA3E9A5D69}" type="slidenum">
              <a:rPr kumimoji="0" lang="en-US" sz="1200" b="0" i="0" u="none" strike="noStrike" kern="1200" cap="none" spc="0" normalizeH="0" baseline="0" noProof="0">
                <a:ln>
                  <a:noFill/>
                </a:ln>
                <a:solidFill>
                  <a:prstClr val="black"/>
                </a:solidFill>
                <a:effectLst/>
                <a:uLnTx/>
                <a:uFillTx/>
                <a:latin typeface="Calibri"/>
                <a:ea typeface="ＭＳ Ｐゴシック" pitchFamily="-72" charset="-128"/>
                <a:cs typeface="ＭＳ Ｐゴシック" pitchFamily="-72" charset="-128"/>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ＭＳ Ｐゴシック" pitchFamily="-72" charset="-128"/>
              <a:cs typeface="ＭＳ Ｐゴシック" pitchFamily="-72"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6830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f9262ee2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f9262ee2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6" name="Google Shape;146;p33"/>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7" name="Google Shape;147;p33"/>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marL="0" lvl="0" indent="0" algn="l" rtl="0">
              <a:spcBef>
                <a:spcPts val="300"/>
              </a:spcBef>
              <a:spcAft>
                <a:spcPts val="0"/>
              </a:spcAft>
              <a:buNone/>
            </a:pP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23496303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extLst>
      <p:ext uri="{BB962C8B-B14F-4D97-AF65-F5344CB8AC3E}">
        <p14:creationId xmlns:p14="http://schemas.microsoft.com/office/powerpoint/2010/main" val="7747718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4822414" y="-351911"/>
            <a:ext cx="9309797" cy="3520275"/>
          </a:xfrm>
          <a:prstGeom prst="rect">
            <a:avLst/>
          </a:prstGeom>
          <a:noFill/>
          <a:ln>
            <a:noFill/>
          </a:ln>
        </p:spPr>
      </p:pic>
    </p:spTree>
    <p:extLst>
      <p:ext uri="{BB962C8B-B14F-4D97-AF65-F5344CB8AC3E}">
        <p14:creationId xmlns:p14="http://schemas.microsoft.com/office/powerpoint/2010/main" val="12273545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7F63CDA3-A2DE-473C-A81C-F73D2A1BFF69}" type="datetimeFigureOut">
              <a:rPr lang="en-US" smtClean="0"/>
              <a:pPr>
                <a:defRPr/>
              </a:pPr>
              <a:t>10/28/23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13274564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060"/>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03173A4F-54E2-42AD-AEE7-525DC08E7D5E}" type="datetimeFigureOut">
              <a:rPr lang="en-US" smtClean="0"/>
              <a:pPr>
                <a:defRPr/>
              </a:pPr>
              <a:t>10/28/23</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7359211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7"/>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6014562E-E191-4140-8CA7-D81566904FD6}" type="datetimeFigureOut">
              <a:rPr lang="en-US" smtClean="0"/>
              <a:pPr>
                <a:defRPr/>
              </a:pPr>
              <a:t>10/28/23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1408128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12886AD8-D031-4E57-A880-97BEE7625BF5}" type="datetimeFigureOut">
              <a:rPr lang="en-US" smtClean="0"/>
              <a:pPr>
                <a:defRPr/>
              </a:pPr>
              <a:t>10/28/23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4519252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1F146D33-8E80-4809-BCCA-EEFDCA7877C6}" type="datetimeFigureOut">
              <a:rPr lang="en-US" smtClean="0"/>
              <a:pPr>
                <a:defRPr/>
              </a:pPr>
              <a:t>10/28/23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1197696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3475E31E-3DDB-4319-BC51-F5022B7F3C8D}" type="datetimeFigureOut">
              <a:rPr lang="en-US" smtClean="0"/>
              <a:pPr>
                <a:defRPr/>
              </a:pPr>
              <a:t>10/28/23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1253398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76638B8-B788-4682-A596-85CF4ED65A7B}" type="datetimeFigureOut">
              <a:rPr lang="en-US" smtClean="0"/>
              <a:pPr>
                <a:defRPr/>
              </a:pPr>
              <a:t>10/28/23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24313624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9"/>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A9C0D6F-86BC-4F0A-A9FD-A71A70874F57}" type="datetimeFigureOut">
              <a:rPr lang="en-US" smtClean="0"/>
              <a:pPr>
                <a:defRPr/>
              </a:pPr>
              <a:t>10/28/23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1217176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A62623F-4765-4759-9A73-D8655DC8D973}" type="datetimeFigureOut">
              <a:rPr lang="en-US" smtClean="0"/>
              <a:pPr>
                <a:defRPr/>
              </a:pPr>
              <a:t>10/28/23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3324050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2ACF2FE-3FA7-4ABC-8D10-AB106564C9F6}" type="datetimeFigureOut">
              <a:rPr lang="en-US" smtClean="0"/>
              <a:pPr>
                <a:defRPr/>
              </a:pPr>
              <a:t>10/28/23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14594574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2"/>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2"/>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AD803F9-FDAA-4AD8-AB1F-AC9EA3FA17D9}" type="datetimeFigureOut">
              <a:rPr lang="en-US" smtClean="0"/>
              <a:pPr>
                <a:defRPr/>
              </a:pPr>
              <a:t>10/28/23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592279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p:cSld name="SECTION_HEADER_2">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062800" y="2442050"/>
            <a:ext cx="5018400" cy="598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3" name="Google Shape;143;p32"/>
          <p:cNvSpPr txBox="1">
            <a:spLocks noGrp="1"/>
          </p:cNvSpPr>
          <p:nvPr>
            <p:ph type="subTitle" idx="1"/>
          </p:nvPr>
        </p:nvSpPr>
        <p:spPr>
          <a:xfrm>
            <a:off x="2896500" y="3391325"/>
            <a:ext cx="3351000" cy="11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12.jp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8" r:id="rId4"/>
    <p:sldLayoutId id="2147483660" r:id="rId5"/>
    <p:sldLayoutId id="2147483661" r:id="rId6"/>
    <p:sldLayoutId id="2147483662" r:id="rId7"/>
    <p:sldLayoutId id="2147483665" r:id="rId8"/>
    <p:sldLayoutId id="2147483678" r:id="rId9"/>
    <p:sldLayoutId id="2147483679" r:id="rId10"/>
    <p:sldLayoutId id="2147483684" r:id="rId11"/>
    <p:sldLayoutId id="2147483685" r:id="rId12"/>
    <p:sldLayoutId id="2147483698"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05979"/>
            <a:ext cx="8229600"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457200" y="1200151"/>
            <a:ext cx="8229600" cy="3394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cs typeface="+mn-cs"/>
              </a:defRPr>
            </a:lvl1pPr>
          </a:lstStyle>
          <a:p>
            <a:pPr>
              <a:defRPr/>
            </a:pPr>
            <a:fld id="{AADEF755-0B60-4A3E-9C6A-4CADF1C89A5E}" type="datetimeFigureOut">
              <a:rPr lang="en-US" smtClean="0"/>
              <a:pPr>
                <a:defRPr/>
              </a:pPr>
              <a:t>10/28/23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Tree>
    <p:extLst>
      <p:ext uri="{BB962C8B-B14F-4D97-AF65-F5344CB8AC3E}">
        <p14:creationId xmlns:p14="http://schemas.microsoft.com/office/powerpoint/2010/main" val="2010070284"/>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rtl="0" eaLnBrk="1" fontAlgn="base" hangingPunct="1">
        <a:spcBef>
          <a:spcPct val="0"/>
        </a:spcBef>
        <a:spcAft>
          <a:spcPct val="0"/>
        </a:spcAft>
        <a:defRPr sz="4400" kern="1200">
          <a:solidFill>
            <a:srgbClr val="002060"/>
          </a:solidFill>
          <a:latin typeface="Arial Bold" pitchFamily="-72" charset="0"/>
          <a:ea typeface="ＭＳ Ｐゴシック" pitchFamily="-72" charset="-128"/>
          <a:cs typeface="ＭＳ Ｐゴシック" pitchFamily="-72" charset="-128"/>
        </a:defRPr>
      </a:lvl1pPr>
      <a:lvl2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2pPr>
      <a:lvl3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3pPr>
      <a:lvl4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4pPr>
      <a:lvl5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5pPr>
      <a:lvl6pPr marL="4572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6pPr>
      <a:lvl7pPr marL="9144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7pPr>
      <a:lvl8pPr marL="13716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8pPr>
      <a:lvl9pPr marL="18288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9pPr>
    </p:titleStyle>
    <p:bodyStyle>
      <a:lvl1pPr marL="342900" indent="-342900" algn="l" rtl="0" eaLnBrk="1" fontAlgn="base" hangingPunct="1">
        <a:spcBef>
          <a:spcPct val="20000"/>
        </a:spcBef>
        <a:spcAft>
          <a:spcPct val="0"/>
        </a:spcAft>
        <a:buClr>
          <a:schemeClr val="accent1"/>
        </a:buClr>
        <a:buFont typeface="Arial" pitchFamily="-72" charset="0"/>
        <a:buChar char="•"/>
        <a:defRPr sz="3200" kern="1200">
          <a:solidFill>
            <a:schemeClr val="tx1"/>
          </a:solidFill>
          <a:latin typeface="Arial" pitchFamily="-72" charset="0"/>
          <a:ea typeface="ＭＳ Ｐゴシック" pitchFamily="-72" charset="-128"/>
          <a:cs typeface="ＭＳ Ｐゴシック" pitchFamily="-72" charset="-128"/>
        </a:defRPr>
      </a:lvl1pPr>
      <a:lvl2pPr marL="742950" indent="-285750" algn="l" rtl="0" eaLnBrk="1" fontAlgn="base" hangingPunct="1">
        <a:spcBef>
          <a:spcPct val="20000"/>
        </a:spcBef>
        <a:spcAft>
          <a:spcPct val="0"/>
        </a:spcAft>
        <a:buClr>
          <a:schemeClr val="tx2"/>
        </a:buClr>
        <a:buFont typeface="Arial" pitchFamily="-72" charset="0"/>
        <a:buChar char="–"/>
        <a:defRPr sz="2800" kern="1200">
          <a:solidFill>
            <a:schemeClr val="tx1"/>
          </a:solidFill>
          <a:latin typeface="Arial" pitchFamily="-72" charset="0"/>
          <a:ea typeface="ＭＳ Ｐゴシック" pitchFamily="-72" charset="-128"/>
          <a:cs typeface="+mn-cs"/>
        </a:defRPr>
      </a:lvl2pPr>
      <a:lvl3pPr marL="1143000" indent="-228600" algn="l" rtl="0" eaLnBrk="1" fontAlgn="base" hangingPunct="1">
        <a:spcBef>
          <a:spcPct val="20000"/>
        </a:spcBef>
        <a:spcAft>
          <a:spcPct val="0"/>
        </a:spcAft>
        <a:buClr>
          <a:schemeClr val="bg2"/>
        </a:buClr>
        <a:buFont typeface="Arial" pitchFamily="-72" charset="0"/>
        <a:buChar char="•"/>
        <a:defRPr sz="2400" kern="1200">
          <a:solidFill>
            <a:schemeClr val="tx1"/>
          </a:solidFill>
          <a:latin typeface="Arial" pitchFamily="-72" charset="0"/>
          <a:ea typeface="ＭＳ Ｐゴシック" pitchFamily="-72" charset="-128"/>
          <a:cs typeface="+mn-cs"/>
        </a:defRPr>
      </a:lvl3pPr>
      <a:lvl4pPr marL="1600200" indent="-228600" algn="l" rtl="0" eaLnBrk="1" fontAlgn="base" hangingPunct="1">
        <a:spcBef>
          <a:spcPct val="20000"/>
        </a:spcBef>
        <a:spcAft>
          <a:spcPct val="0"/>
        </a:spcAft>
        <a:buClr>
          <a:schemeClr val="accent1"/>
        </a:buClr>
        <a:buFont typeface="Arial" pitchFamily="-72" charset="0"/>
        <a:buChar char="–"/>
        <a:defRPr sz="2000" kern="1200">
          <a:solidFill>
            <a:schemeClr val="tx1"/>
          </a:solidFill>
          <a:latin typeface="Arial" pitchFamily="-72" charset="0"/>
          <a:ea typeface="ＭＳ Ｐゴシック" pitchFamily="-72" charset="-128"/>
          <a:cs typeface="+mn-cs"/>
        </a:defRPr>
      </a:lvl4pPr>
      <a:lvl5pPr marL="2057400" indent="-228600" algn="l" rtl="0" eaLnBrk="1" fontAlgn="base" hangingPunct="1">
        <a:spcBef>
          <a:spcPct val="20000"/>
        </a:spcBef>
        <a:spcAft>
          <a:spcPct val="0"/>
        </a:spcAft>
        <a:buClr>
          <a:schemeClr val="tx2"/>
        </a:buClr>
        <a:buFont typeface="Arial" pitchFamily="-72" charset="0"/>
        <a:buChar char="»"/>
        <a:defRPr sz="2000" kern="1200">
          <a:solidFill>
            <a:schemeClr val="tx1"/>
          </a:solidFill>
          <a:latin typeface="Arial" pitchFamily="-72" charset="0"/>
          <a:ea typeface="ＭＳ Ｐゴシック" pitchFamily="-72"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19501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dirty="0"/>
              <a:t>HYPERMEDIA</a:t>
            </a:r>
            <a:endParaRPr dirty="0"/>
          </a:p>
        </p:txBody>
      </p:sp>
      <p:sp>
        <p:nvSpPr>
          <p:cNvPr id="163" name="Google Shape;163;p38"/>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Bringing Knowledge to your APIs</a:t>
            </a:r>
            <a:endParaRPr dirty="0"/>
          </a:p>
        </p:txBody>
      </p:sp>
      <p:sp>
        <p:nvSpPr>
          <p:cNvPr id="164" name="Google Shape;164;p38"/>
          <p:cNvSpPr txBox="1">
            <a:spLocks noGrp="1"/>
          </p:cNvSpPr>
          <p:nvPr>
            <p:ph type="ctrTitle"/>
          </p:nvPr>
        </p:nvSpPr>
        <p:spPr>
          <a:xfrm>
            <a:off x="2941650" y="2624375"/>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200" b="0" dirty="0">
                <a:latin typeface="Montserrat ExtraLight"/>
                <a:ea typeface="Montserrat ExtraLight"/>
                <a:cs typeface="Montserrat ExtraLight"/>
                <a:sym typeface="Montserrat ExtraLight"/>
              </a:rPr>
              <a:t>ASP.NET WEB API</a:t>
            </a:r>
            <a:endParaRPr sz="2200" b="0" dirty="0">
              <a:latin typeface="Montserrat ExtraLight"/>
              <a:ea typeface="Montserrat ExtraLight"/>
              <a:cs typeface="Montserrat ExtraLight"/>
              <a:sym typeface="Montserrat ExtraLight"/>
            </a:endParaRP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B7034-959C-A564-9FE6-AA8A86764D28}"/>
              </a:ext>
            </a:extLst>
          </p:cNvPr>
          <p:cNvSpPr>
            <a:spLocks noGrp="1"/>
          </p:cNvSpPr>
          <p:nvPr>
            <p:ph type="title"/>
          </p:nvPr>
        </p:nvSpPr>
        <p:spPr/>
        <p:txBody>
          <a:bodyPr/>
          <a:lstStyle/>
          <a:p>
            <a:r>
              <a:rPr lang="en-US" dirty="0"/>
              <a:t>What Metadata really is!</a:t>
            </a:r>
          </a:p>
        </p:txBody>
      </p:sp>
      <p:sp>
        <p:nvSpPr>
          <p:cNvPr id="3" name="Google Shape;259;p47">
            <a:extLst>
              <a:ext uri="{FF2B5EF4-FFF2-40B4-BE49-F238E27FC236}">
                <a16:creationId xmlns:a16="http://schemas.microsoft.com/office/drawing/2014/main" id="{57CE298D-F0E4-DAE9-2BF2-69DDFD26AF4A}"/>
              </a:ext>
            </a:extLst>
          </p:cNvPr>
          <p:cNvSpPr txBox="1">
            <a:spLocks/>
          </p:cNvSpPr>
          <p:nvPr/>
        </p:nvSpPr>
        <p:spPr>
          <a:xfrm>
            <a:off x="1025911" y="2651082"/>
            <a:ext cx="7092178" cy="1597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ontserrat ExtraBold"/>
              <a:buNone/>
              <a:defRPr sz="30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2pPr>
            <a:lvl3pPr marR="0" lvl="2"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3pPr>
            <a:lvl4pPr marR="0" lvl="3"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4pPr>
            <a:lvl5pPr marR="0" lvl="4"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5pPr>
            <a:lvl6pPr marR="0" lvl="5"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6pPr>
            <a:lvl7pPr marR="0" lvl="6"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7pPr>
            <a:lvl8pPr marR="0" lvl="7"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8pPr>
            <a:lvl9pPr marR="0" lvl="8"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9pPr>
          </a:lstStyle>
          <a:p>
            <a:r>
              <a:rPr lang="en-US" sz="6000" dirty="0">
                <a:solidFill>
                  <a:schemeClr val="bg1"/>
                </a:solidFill>
              </a:rPr>
              <a:t>Data about Data</a:t>
            </a:r>
          </a:p>
        </p:txBody>
      </p:sp>
    </p:spTree>
    <p:extLst>
      <p:ext uri="{BB962C8B-B14F-4D97-AF65-F5344CB8AC3E}">
        <p14:creationId xmlns:p14="http://schemas.microsoft.com/office/powerpoint/2010/main" val="1668735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a:ln>
            <a:solidFill>
              <a:schemeClr val="accent1"/>
            </a:solid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Example of Metadata for Hypermedia</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descr="A group of people looking at a painting&#10;&#10;Description automatically generated">
            <a:extLst>
              <a:ext uri="{FF2B5EF4-FFF2-40B4-BE49-F238E27FC236}">
                <a16:creationId xmlns:a16="http://schemas.microsoft.com/office/drawing/2014/main" id="{9831F1A0-5E91-87E9-AF36-C565696BF098}"/>
              </a:ext>
            </a:extLst>
          </p:cNvPr>
          <p:cNvPicPr>
            <a:picLocks noChangeAspect="1"/>
          </p:cNvPicPr>
          <p:nvPr/>
        </p:nvPicPr>
        <p:blipFill>
          <a:blip r:embed="rId3"/>
          <a:stretch>
            <a:fillRect/>
          </a:stretch>
        </p:blipFill>
        <p:spPr>
          <a:xfrm>
            <a:off x="5715000" y="0"/>
            <a:ext cx="3429000" cy="5143500"/>
          </a:xfrm>
          <a:prstGeom prst="rect">
            <a:avLst/>
          </a:prstGeom>
        </p:spPr>
      </p:pic>
      <p:graphicFrame>
        <p:nvGraphicFramePr>
          <p:cNvPr id="6" name="Table 5">
            <a:extLst>
              <a:ext uri="{FF2B5EF4-FFF2-40B4-BE49-F238E27FC236}">
                <a16:creationId xmlns:a16="http://schemas.microsoft.com/office/drawing/2014/main" id="{C48D9DF9-A6D3-4963-446D-66A3A6F6A5A2}"/>
              </a:ext>
            </a:extLst>
          </p:cNvPr>
          <p:cNvGraphicFramePr>
            <a:graphicFrameLocks noGrp="1"/>
          </p:cNvGraphicFramePr>
          <p:nvPr>
            <p:extLst>
              <p:ext uri="{D42A27DB-BD31-4B8C-83A1-F6EECF244321}">
                <p14:modId xmlns:p14="http://schemas.microsoft.com/office/powerpoint/2010/main" val="3968184913"/>
              </p:ext>
            </p:extLst>
          </p:nvPr>
        </p:nvGraphicFramePr>
        <p:xfrm>
          <a:off x="938500" y="1644650"/>
          <a:ext cx="4629300" cy="1854200"/>
        </p:xfrm>
        <a:graphic>
          <a:graphicData uri="http://schemas.openxmlformats.org/drawingml/2006/table">
            <a:tbl>
              <a:tblPr firstRow="1" bandRow="1">
                <a:tableStyleId>{3C2FFA5D-87B4-456A-9821-1D502468CF0F}</a:tableStyleId>
              </a:tblPr>
              <a:tblGrid>
                <a:gridCol w="2314650">
                  <a:extLst>
                    <a:ext uri="{9D8B030D-6E8A-4147-A177-3AD203B41FA5}">
                      <a16:colId xmlns:a16="http://schemas.microsoft.com/office/drawing/2014/main" val="2079927725"/>
                    </a:ext>
                  </a:extLst>
                </a:gridCol>
                <a:gridCol w="2314650">
                  <a:extLst>
                    <a:ext uri="{9D8B030D-6E8A-4147-A177-3AD203B41FA5}">
                      <a16:colId xmlns:a16="http://schemas.microsoft.com/office/drawing/2014/main" val="2850889604"/>
                    </a:ext>
                  </a:extLst>
                </a:gridCol>
              </a:tblGrid>
              <a:tr h="370840">
                <a:tc>
                  <a:txBody>
                    <a:bodyPr/>
                    <a:lstStyle/>
                    <a:p>
                      <a:r>
                        <a:rPr lang="en-US" sz="1200" dirty="0">
                          <a:solidFill>
                            <a:schemeClr val="tx1"/>
                          </a:solidFill>
                        </a:rPr>
                        <a:t>Metadata Schema Controls</a:t>
                      </a:r>
                    </a:p>
                  </a:txBody>
                  <a:tcPr/>
                </a:tc>
                <a:tc>
                  <a:txBody>
                    <a:bodyPr/>
                    <a:lstStyle/>
                    <a:p>
                      <a:r>
                        <a:rPr lang="en-US" sz="1200" dirty="0">
                          <a:solidFill>
                            <a:schemeClr val="tx1"/>
                          </a:solidFill>
                        </a:rPr>
                        <a:t>Encoding Schema Controls</a:t>
                      </a:r>
                    </a:p>
                  </a:txBody>
                  <a:tcPr/>
                </a:tc>
                <a:extLst>
                  <a:ext uri="{0D108BD9-81ED-4DB2-BD59-A6C34878D82A}">
                    <a16:rowId xmlns:a16="http://schemas.microsoft.com/office/drawing/2014/main" val="351454164"/>
                  </a:ext>
                </a:extLst>
              </a:tr>
              <a:tr h="370840">
                <a:tc>
                  <a:txBody>
                    <a:bodyPr/>
                    <a:lstStyle/>
                    <a:p>
                      <a:r>
                        <a:rPr lang="en-US" sz="1200" dirty="0"/>
                        <a:t>Title:</a:t>
                      </a:r>
                    </a:p>
                  </a:txBody>
                  <a:tcPr/>
                </a:tc>
                <a:tc>
                  <a:txBody>
                    <a:bodyPr/>
                    <a:lstStyle/>
                    <a:p>
                      <a:r>
                        <a:rPr lang="en-US" sz="1200" dirty="0"/>
                        <a:t>Mona Lisa</a:t>
                      </a:r>
                    </a:p>
                  </a:txBody>
                  <a:tcPr/>
                </a:tc>
                <a:extLst>
                  <a:ext uri="{0D108BD9-81ED-4DB2-BD59-A6C34878D82A}">
                    <a16:rowId xmlns:a16="http://schemas.microsoft.com/office/drawing/2014/main" val="401755873"/>
                  </a:ext>
                </a:extLst>
              </a:tr>
              <a:tr h="370840">
                <a:tc>
                  <a:txBody>
                    <a:bodyPr/>
                    <a:lstStyle/>
                    <a:p>
                      <a:r>
                        <a:rPr lang="en-US" sz="1200" dirty="0"/>
                        <a:t>Creator:</a:t>
                      </a:r>
                    </a:p>
                  </a:txBody>
                  <a:tcPr/>
                </a:tc>
                <a:tc>
                  <a:txBody>
                    <a:bodyPr/>
                    <a:lstStyle/>
                    <a:p>
                      <a:r>
                        <a:rPr lang="en-US" sz="1200" dirty="0"/>
                        <a:t>Leonardo, da Vinci, 1452-1519</a:t>
                      </a:r>
                    </a:p>
                  </a:txBody>
                  <a:tcPr/>
                </a:tc>
                <a:extLst>
                  <a:ext uri="{0D108BD9-81ED-4DB2-BD59-A6C34878D82A}">
                    <a16:rowId xmlns:a16="http://schemas.microsoft.com/office/drawing/2014/main" val="3640327327"/>
                  </a:ext>
                </a:extLst>
              </a:tr>
              <a:tr h="370840">
                <a:tc>
                  <a:txBody>
                    <a:bodyPr/>
                    <a:lstStyle/>
                    <a:p>
                      <a:r>
                        <a:rPr lang="en-US" sz="1200" dirty="0"/>
                        <a:t>Date:</a:t>
                      </a:r>
                    </a:p>
                  </a:txBody>
                  <a:tcPr/>
                </a:tc>
                <a:tc>
                  <a:txBody>
                    <a:bodyPr/>
                    <a:lstStyle/>
                    <a:p>
                      <a:r>
                        <a:rPr lang="en-US" sz="1200" dirty="0"/>
                        <a:t>1503-1506</a:t>
                      </a:r>
                    </a:p>
                  </a:txBody>
                  <a:tcPr/>
                </a:tc>
                <a:extLst>
                  <a:ext uri="{0D108BD9-81ED-4DB2-BD59-A6C34878D82A}">
                    <a16:rowId xmlns:a16="http://schemas.microsoft.com/office/drawing/2014/main" val="2757940585"/>
                  </a:ext>
                </a:extLst>
              </a:tr>
              <a:tr h="370840">
                <a:tc>
                  <a:txBody>
                    <a:bodyPr/>
                    <a:lstStyle/>
                    <a:p>
                      <a:r>
                        <a:rPr lang="en-US" sz="1200" dirty="0"/>
                        <a:t>Format:</a:t>
                      </a:r>
                    </a:p>
                  </a:txBody>
                  <a:tcPr/>
                </a:tc>
                <a:tc>
                  <a:txBody>
                    <a:bodyPr/>
                    <a:lstStyle/>
                    <a:p>
                      <a:r>
                        <a:rPr lang="en-US" sz="1200" dirty="0"/>
                        <a:t>Poplar (wood)</a:t>
                      </a:r>
                    </a:p>
                  </a:txBody>
                  <a:tcPr/>
                </a:tc>
                <a:extLst>
                  <a:ext uri="{0D108BD9-81ED-4DB2-BD59-A6C34878D82A}">
                    <a16:rowId xmlns:a16="http://schemas.microsoft.com/office/drawing/2014/main" val="2155920289"/>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1E5F1-FC1D-10F2-FC78-936EAA9B4886}"/>
              </a:ext>
            </a:extLst>
          </p:cNvPr>
          <p:cNvSpPr>
            <a:spLocks noGrp="1"/>
          </p:cNvSpPr>
          <p:nvPr>
            <p:ph type="title"/>
          </p:nvPr>
        </p:nvSpPr>
        <p:spPr>
          <a:xfrm>
            <a:off x="938499" y="445025"/>
            <a:ext cx="6657711" cy="941400"/>
          </a:xfrm>
        </p:spPr>
        <p:txBody>
          <a:bodyPr/>
          <a:lstStyle/>
          <a:p>
            <a:r>
              <a:rPr lang="en-US" dirty="0"/>
              <a:t>You all have used Metadata for years!</a:t>
            </a:r>
          </a:p>
        </p:txBody>
      </p:sp>
      <p:sp>
        <p:nvSpPr>
          <p:cNvPr id="3" name="Text Placeholder 2">
            <a:extLst>
              <a:ext uri="{FF2B5EF4-FFF2-40B4-BE49-F238E27FC236}">
                <a16:creationId xmlns:a16="http://schemas.microsoft.com/office/drawing/2014/main" id="{70797D51-FCC5-DE95-BDD9-352E98644213}"/>
              </a:ext>
            </a:extLst>
          </p:cNvPr>
          <p:cNvSpPr>
            <a:spLocks noGrp="1"/>
          </p:cNvSpPr>
          <p:nvPr>
            <p:ph type="body" idx="1"/>
          </p:nvPr>
        </p:nvSpPr>
        <p:spPr>
          <a:xfrm>
            <a:off x="938500" y="1659274"/>
            <a:ext cx="6082308" cy="3153591"/>
          </a:xfrm>
        </p:spPr>
        <p:txBody>
          <a:bodyPr/>
          <a:lstStyle/>
          <a:p>
            <a:pPr marL="139700" indent="0">
              <a:buNone/>
            </a:pPr>
            <a:r>
              <a:rPr lang="en-US" sz="1600" dirty="0"/>
              <a:t>HyperText Markup Language</a:t>
            </a:r>
          </a:p>
          <a:p>
            <a:pPr marL="139700" indent="0">
              <a:buNone/>
            </a:pPr>
            <a:endParaRPr lang="en-US" sz="1600" dirty="0"/>
          </a:p>
          <a:p>
            <a:pPr marL="139700" indent="0">
              <a:buNone/>
            </a:pPr>
            <a:r>
              <a:rPr lang="en-US" sz="1600" dirty="0">
                <a:latin typeface="Consolas" panose="020B0609020204030204" pitchFamily="49" charset="0"/>
                <a:cs typeface="Consolas" panose="020B0609020204030204" pitchFamily="49" charset="0"/>
              </a:rPr>
              <a:t>&lt;a </a:t>
            </a:r>
            <a:r>
              <a:rPr lang="en-US" sz="1600" dirty="0" err="1">
                <a:latin typeface="Consolas" panose="020B0609020204030204" pitchFamily="49" charset="0"/>
                <a:cs typeface="Consolas" panose="020B0609020204030204" pitchFamily="49" charset="0"/>
              </a:rPr>
              <a:t>href</a:t>
            </a:r>
            <a:r>
              <a:rPr lang="en-US" sz="1600" dirty="0">
                <a:latin typeface="Consolas" panose="020B0609020204030204" pitchFamily="49" charset="0"/>
                <a:cs typeface="Consolas" panose="020B0609020204030204" pitchFamily="49" charset="0"/>
              </a:rPr>
              <a:t>=“/apple”&gt;Apple&lt;/a&gt;</a:t>
            </a:r>
          </a:p>
          <a:p>
            <a:pPr marL="139700" indent="0">
              <a:buNone/>
            </a:pPr>
            <a:r>
              <a:rPr lang="en-US" sz="1600" dirty="0">
                <a:latin typeface="Consolas" panose="020B0609020204030204" pitchFamily="49" charset="0"/>
                <a:cs typeface="Consolas" panose="020B0609020204030204" pitchFamily="49" charset="0"/>
              </a:rPr>
              <a:t>&lt;</a:t>
            </a:r>
            <a:r>
              <a:rPr lang="en-US" sz="1600" dirty="0" err="1">
                <a:latin typeface="Consolas" panose="020B0609020204030204" pitchFamily="49" charset="0"/>
                <a:cs typeface="Consolas" panose="020B0609020204030204" pitchFamily="49" charset="0"/>
              </a:rPr>
              <a:t>img</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src</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apple.png</a:t>
            </a:r>
            <a:r>
              <a:rPr lang="en-US" sz="1600" dirty="0">
                <a:latin typeface="Consolas" panose="020B0609020204030204" pitchFamily="49" charset="0"/>
                <a:cs typeface="Consolas" panose="020B0609020204030204" pitchFamily="49" charset="0"/>
              </a:rPr>
              <a:t>” alt=“Apple”&gt;</a:t>
            </a:r>
          </a:p>
          <a:p>
            <a:pPr marL="139700" indent="0">
              <a:buNone/>
            </a:pPr>
            <a:r>
              <a:rPr lang="en-US" sz="1600" dirty="0">
                <a:latin typeface="Consolas" panose="020B0609020204030204" pitchFamily="49" charset="0"/>
                <a:cs typeface="Consolas" panose="020B0609020204030204" pitchFamily="49" charset="0"/>
              </a:rPr>
              <a:t>&lt;video </a:t>
            </a:r>
            <a:r>
              <a:rPr lang="en-US" sz="1600" dirty="0" err="1">
                <a:latin typeface="Consolas" panose="020B0609020204030204" pitchFamily="49" charset="0"/>
                <a:cs typeface="Consolas" panose="020B0609020204030204" pitchFamily="49" charset="0"/>
              </a:rPr>
              <a:t>src</a:t>
            </a:r>
            <a:r>
              <a:rPr lang="en-US" sz="1600" dirty="0">
                <a:latin typeface="Consolas" panose="020B0609020204030204" pitchFamily="49" charset="0"/>
                <a:cs typeface="Consolas" panose="020B0609020204030204" pitchFamily="49" charset="0"/>
              </a:rPr>
              <a:t>=“apple.mp4”&gt;Apple&lt;/video&gt;</a:t>
            </a:r>
          </a:p>
          <a:p>
            <a:pPr marL="139700" indent="0">
              <a:buNone/>
            </a:pPr>
            <a:r>
              <a:rPr lang="en-US" sz="1600" dirty="0">
                <a:latin typeface="Consolas" panose="020B0609020204030204" pitchFamily="49" charset="0"/>
                <a:cs typeface="Consolas" panose="020B0609020204030204" pitchFamily="49" charset="0"/>
              </a:rPr>
              <a:t>&lt;form action=”/apple” method=“post” </a:t>
            </a:r>
            <a:r>
              <a:rPr lang="en-US" sz="1600" dirty="0" err="1">
                <a:latin typeface="Consolas" panose="020B0609020204030204" pitchFamily="49" charset="0"/>
                <a:cs typeface="Consolas" panose="020B0609020204030204" pitchFamily="49" charset="0"/>
              </a:rPr>
              <a:t>rel</a:t>
            </a:r>
            <a:r>
              <a:rPr lang="en-US" sz="1600" dirty="0">
                <a:latin typeface="Consolas" panose="020B0609020204030204" pitchFamily="49" charset="0"/>
                <a:cs typeface="Consolas" panose="020B0609020204030204" pitchFamily="49" charset="0"/>
              </a:rPr>
              <a:t>=“on”&gt;</a:t>
            </a:r>
          </a:p>
          <a:p>
            <a:pPr marL="139700" indent="0">
              <a:buNone/>
            </a:pPr>
            <a:r>
              <a:rPr lang="en-US" sz="1600" dirty="0">
                <a:latin typeface="Consolas" panose="020B0609020204030204" pitchFamily="49" charset="0"/>
                <a:cs typeface="Consolas" panose="020B0609020204030204" pitchFamily="49" charset="0"/>
              </a:rPr>
              <a:t>	&lt;button type=“submit”</a:t>
            </a:r>
          </a:p>
          <a:p>
            <a:pPr marL="139700" indent="0">
              <a:buNone/>
            </a:pPr>
            <a:r>
              <a:rPr lang="en-US" sz="1600" dirty="0">
                <a:latin typeface="Consolas" panose="020B0609020204030204" pitchFamily="49" charset="0"/>
                <a:cs typeface="Consolas" panose="020B0609020204030204" pitchFamily="49" charset="0"/>
              </a:rPr>
              <a:t>	        name=“state”</a:t>
            </a:r>
          </a:p>
          <a:p>
            <a:pPr marL="139700" indent="0">
              <a:buNone/>
            </a:pPr>
            <a:r>
              <a:rPr lang="en-US" sz="1600" dirty="0">
                <a:latin typeface="Consolas" panose="020B0609020204030204" pitchFamily="49" charset="0"/>
                <a:cs typeface="Consolas" panose="020B0609020204030204" pitchFamily="49" charset="0"/>
              </a:rPr>
              <a:t>	        value=“buy”&gt;Buy</a:t>
            </a:r>
          </a:p>
          <a:p>
            <a:pPr marL="139700" indent="0">
              <a:buNone/>
            </a:pPr>
            <a:r>
              <a:rPr lang="en-US" sz="1600" dirty="0">
                <a:latin typeface="Consolas" panose="020B0609020204030204" pitchFamily="49" charset="0"/>
                <a:cs typeface="Consolas" panose="020B0609020204030204" pitchFamily="49" charset="0"/>
              </a:rPr>
              <a:t>       &lt;/button&gt;</a:t>
            </a:r>
          </a:p>
          <a:p>
            <a:pPr marL="139700" indent="0">
              <a:buNone/>
            </a:pPr>
            <a:r>
              <a:rPr lang="en-US" sz="1600" dirty="0">
                <a:latin typeface="Consolas" panose="020B0609020204030204" pitchFamily="49" charset="0"/>
                <a:cs typeface="Consolas" panose="020B0609020204030204" pitchFamily="49" charset="0"/>
              </a:rPr>
              <a:t>&lt;/form&gt;</a:t>
            </a:r>
          </a:p>
        </p:txBody>
      </p:sp>
    </p:spTree>
    <p:extLst>
      <p:ext uri="{BB962C8B-B14F-4D97-AF65-F5344CB8AC3E}">
        <p14:creationId xmlns:p14="http://schemas.microsoft.com/office/powerpoint/2010/main" val="1388781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DEEP-DIVE</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sp>
        <p:nvSpPr>
          <p:cNvPr id="208" name="Google Shape;208;p4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Let’s look at REST and why Hypermedia is so important</a:t>
            </a:r>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510750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9690F-D1CB-AAB7-5F89-7B230D343DFD}"/>
              </a:ext>
            </a:extLst>
          </p:cNvPr>
          <p:cNvSpPr>
            <a:spLocks noGrp="1"/>
          </p:cNvSpPr>
          <p:nvPr>
            <p:ph type="title"/>
          </p:nvPr>
        </p:nvSpPr>
        <p:spPr/>
        <p:txBody>
          <a:bodyPr/>
          <a:lstStyle/>
          <a:p>
            <a:endParaRPr lang="en-US"/>
          </a:p>
        </p:txBody>
      </p:sp>
      <p:sp>
        <p:nvSpPr>
          <p:cNvPr id="3" name="Title 2">
            <a:extLst>
              <a:ext uri="{FF2B5EF4-FFF2-40B4-BE49-F238E27FC236}">
                <a16:creationId xmlns:a16="http://schemas.microsoft.com/office/drawing/2014/main" id="{CE1AF6D3-CF5E-8771-3420-033496E419E0}"/>
              </a:ext>
            </a:extLst>
          </p:cNvPr>
          <p:cNvSpPr>
            <a:spLocks noGrp="1"/>
          </p:cNvSpPr>
          <p:nvPr>
            <p:ph type="title" idx="2"/>
          </p:nvPr>
        </p:nvSpPr>
        <p:spPr/>
        <p:txBody>
          <a:bodyPr/>
          <a:lstStyle/>
          <a:p>
            <a:endParaRPr lang="en-US"/>
          </a:p>
        </p:txBody>
      </p:sp>
      <p:sp>
        <p:nvSpPr>
          <p:cNvPr id="4" name="Subtitle 3">
            <a:extLst>
              <a:ext uri="{FF2B5EF4-FFF2-40B4-BE49-F238E27FC236}">
                <a16:creationId xmlns:a16="http://schemas.microsoft.com/office/drawing/2014/main" id="{3C6AD159-BD71-A1B9-B353-AE25D6BD0BD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01442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—Roy Fielding</a:t>
            </a:r>
            <a:endParaRPr dirty="0"/>
          </a:p>
        </p:txBody>
      </p:sp>
      <p:sp>
        <p:nvSpPr>
          <p:cNvPr id="201" name="Google Shape;201;p42"/>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a:t>
            </a:r>
            <a:r>
              <a:rPr lang="en-US" sz="2000" dirty="0"/>
              <a:t>Hypermedia is a constraint. As in, you either do it or you aren’t doing REST. You can’t have evolvability if clients have their controls baked into their design at deployment. Controls have to be learned on the fly. That’s what hypermedia enables.</a:t>
            </a:r>
            <a:r>
              <a:rPr lang="en" sz="2000" dirty="0"/>
              <a:t>”</a:t>
            </a:r>
            <a:endParaRPr sz="2000" dirty="0"/>
          </a:p>
        </p:txBody>
      </p:sp>
    </p:spTree>
    <p:extLst>
      <p:ext uri="{BB962C8B-B14F-4D97-AF65-F5344CB8AC3E}">
        <p14:creationId xmlns:p14="http://schemas.microsoft.com/office/powerpoint/2010/main" val="3974278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SLIDE TITLE GOES HERE</a:t>
            </a:r>
            <a:r>
              <a:rPr lang="en">
                <a:solidFill>
                  <a:schemeClr val="accent1"/>
                </a:solidFill>
              </a:rPr>
              <a:t>!</a:t>
            </a:r>
            <a:endParaRPr>
              <a:solidFill>
                <a:schemeClr val="accent1"/>
              </a:solidFill>
            </a:endParaRPr>
          </a:p>
        </p:txBody>
      </p:sp>
      <p:sp>
        <p:nvSpPr>
          <p:cNvPr id="215" name="Google Shape;215;p4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to make your point clear? Lists like this: one</a:t>
            </a:r>
            <a:endParaRPr/>
          </a:p>
          <a:p>
            <a:pPr marL="457200" lvl="0" indent="-317500" algn="l" rtl="0">
              <a:spcBef>
                <a:spcPts val="1600"/>
              </a:spcBef>
              <a:spcAft>
                <a:spcPts val="0"/>
              </a:spcAft>
              <a:buSzPts val="1400"/>
              <a:buChar char="●"/>
            </a:pPr>
            <a:r>
              <a:rPr lang="en"/>
              <a:t>They’re simple</a:t>
            </a:r>
            <a:endParaRPr/>
          </a:p>
          <a:p>
            <a:pPr marL="457200" lvl="0" indent="-317500" algn="l" rtl="0">
              <a:spcBef>
                <a:spcPts val="0"/>
              </a:spcBef>
              <a:spcAft>
                <a:spcPts val="0"/>
              </a:spcAft>
              <a:buSzPts val="1400"/>
              <a:buChar char="●"/>
            </a:pPr>
            <a:r>
              <a:rPr lang="en"/>
              <a:t>You can organize your ideas clearly</a:t>
            </a:r>
            <a:endParaRPr/>
          </a:p>
          <a:p>
            <a:pPr marL="457200" lvl="0" indent="-317500" algn="l" rtl="0">
              <a:spcBef>
                <a:spcPts val="0"/>
              </a:spcBef>
              <a:spcAft>
                <a:spcPts val="0"/>
              </a:spcAft>
              <a:buSzPts val="1400"/>
              <a:buChar char="●"/>
            </a:pPr>
            <a:r>
              <a:rPr lang="en"/>
              <a:t>You’ll never forget to buy milk!</a:t>
            </a:r>
            <a:endParaRPr/>
          </a:p>
          <a:p>
            <a:pPr marL="0" lvl="0" indent="0" algn="l" rtl="0">
              <a:spcBef>
                <a:spcPts val="1600"/>
              </a:spcBef>
              <a:spcAft>
                <a:spcPts val="1600"/>
              </a:spcAft>
              <a:buNone/>
            </a:pPr>
            <a:r>
              <a:rPr lang="en"/>
              <a:t>And the most important thing: the audience won’t miss the point of your presentation</a:t>
            </a:r>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1E5F1-FC1D-10F2-FC78-936EAA9B4886}"/>
              </a:ext>
            </a:extLst>
          </p:cNvPr>
          <p:cNvSpPr>
            <a:spLocks noGrp="1"/>
          </p:cNvSpPr>
          <p:nvPr>
            <p:ph type="title"/>
          </p:nvPr>
        </p:nvSpPr>
        <p:spPr>
          <a:xfrm>
            <a:off x="938499" y="445025"/>
            <a:ext cx="6657711" cy="941400"/>
          </a:xfrm>
        </p:spPr>
        <p:txBody>
          <a:bodyPr/>
          <a:lstStyle/>
          <a:p>
            <a:r>
              <a:rPr lang="en-US" dirty="0"/>
              <a:t>Let’s revisit what we discussed before</a:t>
            </a:r>
          </a:p>
        </p:txBody>
      </p:sp>
      <p:sp>
        <p:nvSpPr>
          <p:cNvPr id="3" name="Text Placeholder 2">
            <a:extLst>
              <a:ext uri="{FF2B5EF4-FFF2-40B4-BE49-F238E27FC236}">
                <a16:creationId xmlns:a16="http://schemas.microsoft.com/office/drawing/2014/main" id="{70797D51-FCC5-DE95-BDD9-352E98644213}"/>
              </a:ext>
            </a:extLst>
          </p:cNvPr>
          <p:cNvSpPr>
            <a:spLocks noGrp="1"/>
          </p:cNvSpPr>
          <p:nvPr>
            <p:ph type="body" idx="1"/>
          </p:nvPr>
        </p:nvSpPr>
        <p:spPr>
          <a:xfrm>
            <a:off x="938500" y="1659274"/>
            <a:ext cx="6082308" cy="3153591"/>
          </a:xfrm>
        </p:spPr>
        <p:txBody>
          <a:bodyPr/>
          <a:lstStyle/>
          <a:p>
            <a:pPr marL="139700" indent="0">
              <a:buNone/>
            </a:pPr>
            <a:r>
              <a:rPr lang="en-US" sz="1600" dirty="0"/>
              <a:t>HyperText Markup Language</a:t>
            </a:r>
          </a:p>
          <a:p>
            <a:pPr marL="139700" indent="0">
              <a:buNone/>
            </a:pPr>
            <a:endParaRPr lang="en-US" sz="1600" dirty="0"/>
          </a:p>
          <a:p>
            <a:pPr marL="139700" indent="0">
              <a:buNone/>
            </a:pPr>
            <a:r>
              <a:rPr lang="en-US" sz="1600" dirty="0">
                <a:latin typeface="Consolas" panose="020B0609020204030204" pitchFamily="49" charset="0"/>
                <a:cs typeface="Consolas" panose="020B0609020204030204" pitchFamily="49" charset="0"/>
              </a:rPr>
              <a:t>&lt;a </a:t>
            </a:r>
            <a:r>
              <a:rPr lang="en-US" sz="1600" dirty="0" err="1">
                <a:latin typeface="Consolas" panose="020B0609020204030204" pitchFamily="49" charset="0"/>
                <a:cs typeface="Consolas" panose="020B0609020204030204" pitchFamily="49" charset="0"/>
              </a:rPr>
              <a:t>href</a:t>
            </a:r>
            <a:r>
              <a:rPr lang="en-US" sz="1600" dirty="0">
                <a:latin typeface="Consolas" panose="020B0609020204030204" pitchFamily="49" charset="0"/>
                <a:cs typeface="Consolas" panose="020B0609020204030204" pitchFamily="49" charset="0"/>
              </a:rPr>
              <a:t>=“/apple”&gt;Apple&lt;/a&gt;</a:t>
            </a:r>
          </a:p>
          <a:p>
            <a:pPr marL="139700" indent="0">
              <a:buNone/>
            </a:pPr>
            <a:r>
              <a:rPr lang="en-US" sz="1600" dirty="0">
                <a:latin typeface="Consolas" panose="020B0609020204030204" pitchFamily="49" charset="0"/>
                <a:cs typeface="Consolas" panose="020B0609020204030204" pitchFamily="49" charset="0"/>
              </a:rPr>
              <a:t>&lt;</a:t>
            </a:r>
            <a:r>
              <a:rPr lang="en-US" sz="1600" dirty="0" err="1">
                <a:latin typeface="Consolas" panose="020B0609020204030204" pitchFamily="49" charset="0"/>
                <a:cs typeface="Consolas" panose="020B0609020204030204" pitchFamily="49" charset="0"/>
              </a:rPr>
              <a:t>img</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src</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apple.png</a:t>
            </a:r>
            <a:r>
              <a:rPr lang="en-US" sz="1600" dirty="0">
                <a:latin typeface="Consolas" panose="020B0609020204030204" pitchFamily="49" charset="0"/>
                <a:cs typeface="Consolas" panose="020B0609020204030204" pitchFamily="49" charset="0"/>
              </a:rPr>
              <a:t>” alt=“Apple”&gt;</a:t>
            </a:r>
          </a:p>
          <a:p>
            <a:pPr marL="139700" indent="0">
              <a:buNone/>
            </a:pPr>
            <a:r>
              <a:rPr lang="en-US" sz="1600" dirty="0">
                <a:latin typeface="Consolas" panose="020B0609020204030204" pitchFamily="49" charset="0"/>
                <a:cs typeface="Consolas" panose="020B0609020204030204" pitchFamily="49" charset="0"/>
              </a:rPr>
              <a:t>&lt;video </a:t>
            </a:r>
            <a:r>
              <a:rPr lang="en-US" sz="1600" dirty="0" err="1">
                <a:latin typeface="Consolas" panose="020B0609020204030204" pitchFamily="49" charset="0"/>
                <a:cs typeface="Consolas" panose="020B0609020204030204" pitchFamily="49" charset="0"/>
              </a:rPr>
              <a:t>src</a:t>
            </a:r>
            <a:r>
              <a:rPr lang="en-US" sz="1600" dirty="0">
                <a:latin typeface="Consolas" panose="020B0609020204030204" pitchFamily="49" charset="0"/>
                <a:cs typeface="Consolas" panose="020B0609020204030204" pitchFamily="49" charset="0"/>
              </a:rPr>
              <a:t>=“apple.mp4”&gt;Apple&lt;/video&gt;</a:t>
            </a:r>
          </a:p>
          <a:p>
            <a:pPr marL="139700" indent="0">
              <a:buNone/>
            </a:pPr>
            <a:r>
              <a:rPr lang="en-US" sz="1600" dirty="0">
                <a:latin typeface="Consolas" panose="020B0609020204030204" pitchFamily="49" charset="0"/>
                <a:cs typeface="Consolas" panose="020B0609020204030204" pitchFamily="49" charset="0"/>
              </a:rPr>
              <a:t>&lt;form action=”/apple” method=“post” </a:t>
            </a:r>
            <a:r>
              <a:rPr lang="en-US" sz="1600" dirty="0" err="1">
                <a:latin typeface="Consolas" panose="020B0609020204030204" pitchFamily="49" charset="0"/>
                <a:cs typeface="Consolas" panose="020B0609020204030204" pitchFamily="49" charset="0"/>
              </a:rPr>
              <a:t>rel</a:t>
            </a:r>
            <a:r>
              <a:rPr lang="en-US" sz="1600" dirty="0">
                <a:latin typeface="Consolas" panose="020B0609020204030204" pitchFamily="49" charset="0"/>
                <a:cs typeface="Consolas" panose="020B0609020204030204" pitchFamily="49" charset="0"/>
              </a:rPr>
              <a:t>=“on”&gt;</a:t>
            </a:r>
          </a:p>
          <a:p>
            <a:pPr marL="139700" indent="0">
              <a:buNone/>
            </a:pPr>
            <a:r>
              <a:rPr lang="en-US" sz="1600" dirty="0">
                <a:latin typeface="Consolas" panose="020B0609020204030204" pitchFamily="49" charset="0"/>
                <a:cs typeface="Consolas" panose="020B0609020204030204" pitchFamily="49" charset="0"/>
              </a:rPr>
              <a:t>	&lt;button type=“submit”</a:t>
            </a:r>
          </a:p>
          <a:p>
            <a:pPr marL="139700" indent="0">
              <a:buNone/>
            </a:pPr>
            <a:r>
              <a:rPr lang="en-US" sz="1600" dirty="0">
                <a:latin typeface="Consolas" panose="020B0609020204030204" pitchFamily="49" charset="0"/>
                <a:cs typeface="Consolas" panose="020B0609020204030204" pitchFamily="49" charset="0"/>
              </a:rPr>
              <a:t>	        name=“state”</a:t>
            </a:r>
          </a:p>
          <a:p>
            <a:pPr marL="139700" indent="0">
              <a:buNone/>
            </a:pPr>
            <a:r>
              <a:rPr lang="en-US" sz="1600" dirty="0">
                <a:latin typeface="Consolas" panose="020B0609020204030204" pitchFamily="49" charset="0"/>
                <a:cs typeface="Consolas" panose="020B0609020204030204" pitchFamily="49" charset="0"/>
              </a:rPr>
              <a:t>	        value=“buy”&gt;Buy</a:t>
            </a:r>
          </a:p>
          <a:p>
            <a:pPr marL="139700" indent="0">
              <a:buNone/>
            </a:pPr>
            <a:r>
              <a:rPr lang="en-US" sz="1600" dirty="0">
                <a:latin typeface="Consolas" panose="020B0609020204030204" pitchFamily="49" charset="0"/>
                <a:cs typeface="Consolas" panose="020B0609020204030204" pitchFamily="49" charset="0"/>
              </a:rPr>
              <a:t>       &lt;/button&gt;</a:t>
            </a:r>
          </a:p>
          <a:p>
            <a:pPr marL="139700" indent="0">
              <a:buNone/>
            </a:pPr>
            <a:r>
              <a:rPr lang="en-US" sz="1600" dirty="0">
                <a:latin typeface="Consolas" panose="020B0609020204030204" pitchFamily="49" charset="0"/>
                <a:cs typeface="Consolas" panose="020B0609020204030204" pitchFamily="49" charset="0"/>
              </a:rPr>
              <a:t>&lt;/form&gt;</a:t>
            </a:r>
          </a:p>
        </p:txBody>
      </p:sp>
    </p:spTree>
    <p:extLst>
      <p:ext uri="{BB962C8B-B14F-4D97-AF65-F5344CB8AC3E}">
        <p14:creationId xmlns:p14="http://schemas.microsoft.com/office/powerpoint/2010/main" val="485981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69" y="3177750"/>
            <a:ext cx="4689565"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CODE EXAMPLES</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
        <p:nvSpPr>
          <p:cNvPr id="208" name="Google Shape;208;p4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do we implement Hypermedia in Web API?</a:t>
            </a:r>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40346078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SLIDE TITLE GOES HERE</a:t>
            </a:r>
            <a:r>
              <a:rPr lang="en">
                <a:solidFill>
                  <a:schemeClr val="accent1"/>
                </a:solidFill>
              </a:rPr>
              <a:t>!</a:t>
            </a:r>
            <a:endParaRPr>
              <a:solidFill>
                <a:schemeClr val="accent1"/>
              </a:solidFill>
            </a:endParaRPr>
          </a:p>
        </p:txBody>
      </p:sp>
      <p:sp>
        <p:nvSpPr>
          <p:cNvPr id="215" name="Google Shape;215;p4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to make your point clear? Lists like this: one</a:t>
            </a:r>
            <a:endParaRPr/>
          </a:p>
          <a:p>
            <a:pPr marL="457200" lvl="0" indent="-317500" algn="l" rtl="0">
              <a:spcBef>
                <a:spcPts val="1600"/>
              </a:spcBef>
              <a:spcAft>
                <a:spcPts val="0"/>
              </a:spcAft>
              <a:buSzPts val="1400"/>
              <a:buChar char="●"/>
            </a:pPr>
            <a:r>
              <a:rPr lang="en"/>
              <a:t>They’re simple</a:t>
            </a:r>
            <a:endParaRPr/>
          </a:p>
          <a:p>
            <a:pPr marL="457200" lvl="0" indent="-317500" algn="l" rtl="0">
              <a:spcBef>
                <a:spcPts val="0"/>
              </a:spcBef>
              <a:spcAft>
                <a:spcPts val="0"/>
              </a:spcAft>
              <a:buSzPts val="1400"/>
              <a:buChar char="●"/>
            </a:pPr>
            <a:r>
              <a:rPr lang="en"/>
              <a:t>You can organize your ideas clearly</a:t>
            </a:r>
            <a:endParaRPr/>
          </a:p>
          <a:p>
            <a:pPr marL="457200" lvl="0" indent="-317500" algn="l" rtl="0">
              <a:spcBef>
                <a:spcPts val="0"/>
              </a:spcBef>
              <a:spcAft>
                <a:spcPts val="0"/>
              </a:spcAft>
              <a:buSzPts val="1400"/>
              <a:buChar char="●"/>
            </a:pPr>
            <a:r>
              <a:rPr lang="en"/>
              <a:t>You’ll never forget to buy milk!</a:t>
            </a:r>
            <a:endParaRPr/>
          </a:p>
          <a:p>
            <a:pPr marL="0" lvl="0" indent="0" algn="l" rtl="0">
              <a:spcBef>
                <a:spcPts val="1600"/>
              </a:spcBef>
              <a:spcAft>
                <a:spcPts val="1600"/>
              </a:spcAft>
              <a:buNone/>
            </a:pPr>
            <a:r>
              <a:rPr lang="en"/>
              <a:t>And the most important thing: the audience won’t miss the point of your presentation</a:t>
            </a:r>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1830387" y="1131590"/>
            <a:ext cx="7313613" cy="1028700"/>
          </a:xfrm>
          <a:prstGeom prst="rect">
            <a:avLst/>
          </a:prstGeom>
          <a:noFill/>
          <a:ln>
            <a:noFill/>
          </a:ln>
          <a:effectLst/>
        </p:spPr>
        <p:txBody>
          <a:bodyPr lIns="90379" tIns="44448" rIns="90379" bIns="44448" anchor="b">
            <a:prstTxWarp prst="textNoShape">
              <a:avLst/>
            </a:prstTxWarp>
          </a:bodyPr>
          <a:lstStyle/>
          <a:p>
            <a:pPr marL="0" marR="0" lvl="0" indent="0" algn="ctr" defTabSz="896938" rtl="0" eaLnBrk="0" fontAlgn="base" latinLnBrk="0" hangingPunct="0">
              <a:lnSpc>
                <a:spcPct val="100000"/>
              </a:lnSpc>
              <a:spcBef>
                <a:spcPct val="0"/>
              </a:spcBef>
              <a:spcAft>
                <a:spcPct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Arial Bold" pitchFamily="-72" charset="0"/>
                <a:ea typeface="ＭＳ Ｐゴシック" pitchFamily="-72" charset="-128"/>
              </a:rPr>
              <a:t>Bringing Hypermedia to ASP.NET Web API</a:t>
            </a:r>
          </a:p>
        </p:txBody>
      </p:sp>
      <p:sp>
        <p:nvSpPr>
          <p:cNvPr id="6" name="Rectangle 5"/>
          <p:cNvSpPr>
            <a:spLocks noChangeArrowheads="1"/>
          </p:cNvSpPr>
          <p:nvPr/>
        </p:nvSpPr>
        <p:spPr bwMode="auto">
          <a:xfrm>
            <a:off x="4661897" y="2355726"/>
            <a:ext cx="3987800" cy="1002506"/>
          </a:xfrm>
          <a:prstGeom prst="rect">
            <a:avLst/>
          </a:prstGeom>
          <a:noFill/>
          <a:ln>
            <a:noFill/>
          </a:ln>
          <a:effectLst/>
        </p:spPr>
        <p:txBody>
          <a:bodyPr lIns="85923" tIns="42962" rIns="85923" bIns="42962">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FFC000"/>
                </a:solidFill>
                <a:effectLst/>
                <a:uLnTx/>
                <a:uFillTx/>
                <a:latin typeface="Arial" pitchFamily="-72" charset="0"/>
                <a:ea typeface="ＭＳ Ｐゴシック" pitchFamily="-72" charset="-128"/>
              </a:rPr>
              <a:t>Chris Woodruff</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Arial" pitchFamily="-72" charset="0"/>
                <a:ea typeface="ＭＳ Ｐゴシック" pitchFamily="-72" charset="-128"/>
              </a:rPr>
              <a:t>Solution Architect, </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Arial" pitchFamily="-72" charset="0"/>
                <a:ea typeface="ＭＳ Ｐゴシック" pitchFamily="-72" charset="-128"/>
              </a:rPr>
              <a:t>Rocket Homes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C00000"/>
              </a:solidFill>
              <a:effectLst/>
              <a:uLnTx/>
              <a:uFillTx/>
              <a:latin typeface="Arial" pitchFamily="-72" charset="0"/>
              <a:ea typeface="ＭＳ Ｐゴシック" pitchFamily="-72" charset="-128"/>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C00000"/>
              </a:solidFill>
              <a:effectLst/>
              <a:uLnTx/>
              <a:uFillTx/>
              <a:latin typeface="Times New Roman" pitchFamily="-72" charset="0"/>
              <a:ea typeface="ＭＳ Ｐゴシック" pitchFamily="-72" charset="-128"/>
            </a:endParaRPr>
          </a:p>
        </p:txBody>
      </p:sp>
      <p:sp>
        <p:nvSpPr>
          <p:cNvPr id="15364" name="Text Box 7"/>
          <p:cNvSpPr txBox="1">
            <a:spLocks noChangeArrowheads="1"/>
          </p:cNvSpPr>
          <p:nvPr/>
        </p:nvSpPr>
        <p:spPr bwMode="auto">
          <a:xfrm>
            <a:off x="6304960" y="3723878"/>
            <a:ext cx="2344737" cy="646331"/>
          </a:xfrm>
          <a:prstGeom prst="rect">
            <a:avLst/>
          </a:prstGeom>
          <a:noFill/>
          <a:ln w="9525">
            <a:noFill/>
            <a:miter lim="800000"/>
            <a:headEnd/>
            <a:tailEnd/>
          </a:ln>
        </p:spPr>
        <p:txBody>
          <a:bodyPr>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C000"/>
                </a:solidFill>
                <a:effectLst/>
                <a:uLnTx/>
                <a:uFillTx/>
                <a:latin typeface="Arial" pitchFamily="-72" charset="0"/>
                <a:ea typeface="Arial" pitchFamily="-72" charset="0"/>
                <a:cs typeface="Arial" pitchFamily="-72" charset="0"/>
              </a:rPr>
              <a:t>Level: Intermediate</a:t>
            </a:r>
          </a:p>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Arial" pitchFamily="-72" charset="0"/>
              <a:ea typeface="Arial" pitchFamily="-72" charset="0"/>
              <a:cs typeface="Arial" pitchFamily="-72" charset="0"/>
            </a:endParaRP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8"/>
          <p:cNvSpPr txBox="1">
            <a:spLocks noGrp="1"/>
          </p:cNvSpPr>
          <p:nvPr>
            <p:ph type="title"/>
          </p:nvPr>
        </p:nvSpPr>
        <p:spPr>
          <a:xfrm>
            <a:off x="5337175" y="1373325"/>
            <a:ext cx="2837400" cy="125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Code</a:t>
            </a:r>
            <a:endParaRPr dirty="0"/>
          </a:p>
        </p:txBody>
      </p:sp>
      <p:sp>
        <p:nvSpPr>
          <p:cNvPr id="266" name="Google Shape;266;p48"/>
          <p:cNvSpPr txBox="1">
            <a:spLocks noGrp="1"/>
          </p:cNvSpPr>
          <p:nvPr>
            <p:ph type="body" idx="1"/>
          </p:nvPr>
        </p:nvSpPr>
        <p:spPr>
          <a:xfrm>
            <a:off x="5337175" y="2670075"/>
            <a:ext cx="2837400" cy="125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do we implement Hypermedia in Web API?</a:t>
            </a:r>
          </a:p>
        </p:txBody>
      </p:sp>
      <p:cxnSp>
        <p:nvCxnSpPr>
          <p:cNvPr id="267" name="Google Shape;267;p48"/>
          <p:cNvCxnSpPr/>
          <p:nvPr/>
        </p:nvCxnSpPr>
        <p:spPr>
          <a:xfrm>
            <a:off x="5225150" y="1540302"/>
            <a:ext cx="0" cy="21897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68" name="Google Shape;268;p48" descr="Program coding on a computer screen"/>
          <p:cNvPicPr preferRelativeResize="0"/>
          <p:nvPr/>
        </p:nvPicPr>
        <p:blipFill>
          <a:blip r:embed="rId3"/>
          <a:srcRect l="22020" r="22020"/>
          <a:stretch/>
        </p:blipFill>
        <p:spPr>
          <a:xfrm>
            <a:off x="-422250" y="-236700"/>
            <a:ext cx="4714800" cy="5616900"/>
          </a:xfrm>
          <a:prstGeom prst="flowChartDelay">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2"/>
        <p:cNvGrpSpPr/>
        <p:nvPr/>
      </p:nvGrpSpPr>
      <p:grpSpPr>
        <a:xfrm>
          <a:off x="0" y="0"/>
          <a:ext cx="0" cy="0"/>
          <a:chOff x="0" y="0"/>
          <a:chExt cx="0" cy="0"/>
        </a:xfrm>
      </p:grpSpPr>
      <p:sp>
        <p:nvSpPr>
          <p:cNvPr id="273" name="Google Shape;273;p49"/>
          <p:cNvSpPr txBox="1">
            <a:spLocks noGrp="1"/>
          </p:cNvSpPr>
          <p:nvPr>
            <p:ph type="ctrTitle"/>
          </p:nvPr>
        </p:nvSpPr>
        <p:spPr>
          <a:xfrm>
            <a:off x="1273500" y="1369000"/>
            <a:ext cx="6597000" cy="98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AWESOME WORDS</a:t>
            </a:r>
            <a:endParaRPr dirty="0"/>
          </a:p>
        </p:txBody>
      </p:sp>
      <p:sp>
        <p:nvSpPr>
          <p:cNvPr id="274" name="Google Shape;274;p4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Because key words are great for catching your audience’s attention</a:t>
            </a:r>
            <a:endParaRPr/>
          </a:p>
        </p:txBody>
      </p:sp>
      <p:cxnSp>
        <p:nvCxnSpPr>
          <p:cNvPr id="275" name="Google Shape;275;p49"/>
          <p:cNvCxnSpPr/>
          <p:nvPr/>
        </p:nvCxnSpPr>
        <p:spPr>
          <a:xfrm>
            <a:off x="3190500" y="23542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51"/>
        <p:cNvGrpSpPr/>
        <p:nvPr/>
      </p:nvGrpSpPr>
      <p:grpSpPr>
        <a:xfrm>
          <a:off x="0" y="0"/>
          <a:ext cx="0" cy="0"/>
          <a:chOff x="0" y="0"/>
          <a:chExt cx="0" cy="0"/>
        </a:xfrm>
      </p:grpSpPr>
      <p:sp>
        <p:nvSpPr>
          <p:cNvPr id="2152" name="Google Shape;2152;p67"/>
          <p:cNvSpPr txBox="1">
            <a:spLocks noGrp="1"/>
          </p:cNvSpPr>
          <p:nvPr>
            <p:ph type="title"/>
          </p:nvPr>
        </p:nvSpPr>
        <p:spPr>
          <a:xfrm>
            <a:off x="2062800" y="2442050"/>
            <a:ext cx="5018400" cy="59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 GOOD WAY TO END THE PRESENTATION</a:t>
            </a:r>
            <a:endParaRPr/>
          </a:p>
        </p:txBody>
      </p:sp>
      <p:sp>
        <p:nvSpPr>
          <p:cNvPr id="2153" name="Google Shape;2153;p67"/>
          <p:cNvSpPr txBox="1">
            <a:spLocks noGrp="1"/>
          </p:cNvSpPr>
          <p:nvPr>
            <p:ph type="subTitle" idx="1"/>
          </p:nvPr>
        </p:nvSpPr>
        <p:spPr>
          <a:xfrm>
            <a:off x="2896500" y="3391325"/>
            <a:ext cx="3351000" cy="119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cxnSp>
        <p:nvCxnSpPr>
          <p:cNvPr id="2154" name="Google Shape;2154;p67"/>
          <p:cNvCxnSpPr/>
          <p:nvPr/>
        </p:nvCxnSpPr>
        <p:spPr>
          <a:xfrm>
            <a:off x="3190500" y="320329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58"/>
        <p:cNvGrpSpPr/>
        <p:nvPr/>
      </p:nvGrpSpPr>
      <p:grpSpPr>
        <a:xfrm>
          <a:off x="0" y="0"/>
          <a:ext cx="0" cy="0"/>
          <a:chOff x="0" y="0"/>
          <a:chExt cx="0" cy="0"/>
        </a:xfrm>
      </p:grpSpPr>
      <p:sp>
        <p:nvSpPr>
          <p:cNvPr id="2159" name="Google Shape;2159;p68"/>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2160" name="Google Shape;2160;p68"/>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Do you have any questions?</a:t>
            </a:r>
            <a:endParaRPr dirty="0"/>
          </a:p>
          <a:p>
            <a:pPr marL="0" lvl="0" indent="0" algn="l" rtl="0">
              <a:spcBef>
                <a:spcPts val="0"/>
              </a:spcBef>
              <a:spcAft>
                <a:spcPts val="0"/>
              </a:spcAft>
              <a:buNone/>
            </a:pPr>
            <a:r>
              <a:rPr lang="en-US" dirty="0" err="1"/>
              <a:t>cwoodruff@live.com</a:t>
            </a:r>
            <a:endParaRPr lang="en-US" dirty="0"/>
          </a:p>
          <a:p>
            <a:pPr marL="0" lvl="0" indent="0" algn="l" rtl="0">
              <a:spcBef>
                <a:spcPts val="0"/>
              </a:spcBef>
              <a:spcAft>
                <a:spcPts val="0"/>
              </a:spcAft>
              <a:buNone/>
            </a:pPr>
            <a:r>
              <a:rPr lang="en-US" dirty="0"/>
              <a:t>616 724 6885</a:t>
            </a:r>
          </a:p>
          <a:p>
            <a:pPr marL="0" lvl="0" indent="0" algn="l" rtl="0">
              <a:spcBef>
                <a:spcPts val="0"/>
              </a:spcBef>
              <a:spcAft>
                <a:spcPts val="0"/>
              </a:spcAft>
              <a:buNone/>
            </a:pPr>
            <a:r>
              <a:rPr lang="en-US" dirty="0"/>
              <a:t>@</a:t>
            </a:r>
            <a:r>
              <a:rPr lang="en-US" dirty="0" err="1"/>
              <a:t>cwoodruff</a:t>
            </a:r>
            <a:endParaRPr lang="en-US"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cxnSp>
        <p:nvCxnSpPr>
          <p:cNvPr id="2161" name="Google Shape;2161;p68"/>
          <p:cNvCxnSpPr/>
          <p:nvPr/>
        </p:nvCxnSpPr>
        <p:spPr>
          <a:xfrm>
            <a:off x="1013400" y="148879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163" name="Google Shape;2163;p68"/>
          <p:cNvCxnSpPr/>
          <p:nvPr/>
        </p:nvCxnSpPr>
        <p:spPr>
          <a:xfrm>
            <a:off x="1013400" y="34580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164" name="Google Shape;2164;p68"/>
          <p:cNvSpPr/>
          <p:nvPr/>
        </p:nvSpPr>
        <p:spPr>
          <a:xfrm>
            <a:off x="1013409" y="2776274"/>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5" name="Google Shape;2165;p68"/>
          <p:cNvGrpSpPr/>
          <p:nvPr/>
        </p:nvGrpSpPr>
        <p:grpSpPr>
          <a:xfrm>
            <a:off x="1462881" y="2776274"/>
            <a:ext cx="346056" cy="345674"/>
            <a:chOff x="3303268" y="3817349"/>
            <a:chExt cx="346056" cy="345674"/>
          </a:xfrm>
        </p:grpSpPr>
        <p:sp>
          <p:nvSpPr>
            <p:cNvPr id="2166" name="Google Shape;2166;p68"/>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8"/>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8"/>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8"/>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0" name="Google Shape;2170;p68"/>
          <p:cNvGrpSpPr/>
          <p:nvPr/>
        </p:nvGrpSpPr>
        <p:grpSpPr>
          <a:xfrm>
            <a:off x="1911970" y="2776274"/>
            <a:ext cx="346056" cy="345674"/>
            <a:chOff x="3752358" y="3817349"/>
            <a:chExt cx="346056" cy="345674"/>
          </a:xfrm>
        </p:grpSpPr>
        <p:sp>
          <p:nvSpPr>
            <p:cNvPr id="2171" name="Google Shape;2171;p68"/>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8"/>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8"/>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8"/>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13777;p85">
            <a:extLst>
              <a:ext uri="{FF2B5EF4-FFF2-40B4-BE49-F238E27FC236}">
                <a16:creationId xmlns:a16="http://schemas.microsoft.com/office/drawing/2014/main" id="{6DE987F3-C2C3-6BCD-DBF8-5ACF95BF03CF}"/>
              </a:ext>
            </a:extLst>
          </p:cNvPr>
          <p:cNvGrpSpPr/>
          <p:nvPr/>
        </p:nvGrpSpPr>
        <p:grpSpPr>
          <a:xfrm>
            <a:off x="2361059" y="2776274"/>
            <a:ext cx="346024" cy="345674"/>
            <a:chOff x="4201447" y="3817349"/>
            <a:chExt cx="346024" cy="345674"/>
          </a:xfrm>
          <a:solidFill>
            <a:schemeClr val="bg1"/>
          </a:solidFill>
        </p:grpSpPr>
        <p:sp>
          <p:nvSpPr>
            <p:cNvPr id="3" name="Google Shape;13778;p85">
              <a:extLst>
                <a:ext uri="{FF2B5EF4-FFF2-40B4-BE49-F238E27FC236}">
                  <a16:creationId xmlns:a16="http://schemas.microsoft.com/office/drawing/2014/main" id="{7221AD15-51F9-E904-D3E1-FA9488195399}"/>
                </a:ext>
              </a:extLst>
            </p:cNvPr>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3779;p85">
              <a:extLst>
                <a:ext uri="{FF2B5EF4-FFF2-40B4-BE49-F238E27FC236}">
                  <a16:creationId xmlns:a16="http://schemas.microsoft.com/office/drawing/2014/main" id="{6C602031-9E0B-E566-D42B-03D8E9CB9C19}"/>
                </a:ext>
              </a:extLst>
            </p:cNvPr>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31590"/>
            <a:ext cx="8229600" cy="3394472"/>
          </a:xfrm>
        </p:spPr>
        <p:txBody>
          <a:bodyPr>
            <a:normAutofit fontScale="92500" lnSpcReduction="10000"/>
          </a:bodyPr>
          <a:lstStyle/>
          <a:p>
            <a:r>
              <a:rPr lang="en-US" sz="2800" dirty="0"/>
              <a:t>Your feedback is very important to us</a:t>
            </a:r>
          </a:p>
          <a:p>
            <a:r>
              <a:rPr lang="en-US" sz="2800" dirty="0"/>
              <a:t>Please take a moment to complete the session survey found in the mobile app</a:t>
            </a:r>
          </a:p>
          <a:p>
            <a:r>
              <a:rPr lang="en-US" sz="2800" dirty="0"/>
              <a:t>Use the QR code or search for “Converge360 Events” in your app store</a:t>
            </a:r>
          </a:p>
          <a:p>
            <a:r>
              <a:rPr lang="en-US" sz="2800" dirty="0"/>
              <a:t>Find this session on the Agenda tab</a:t>
            </a:r>
          </a:p>
          <a:p>
            <a:r>
              <a:rPr lang="en-US" sz="2800" dirty="0"/>
              <a:t>Click “Session Evaluation”</a:t>
            </a:r>
          </a:p>
          <a:p>
            <a:r>
              <a:rPr lang="en-US" sz="2800" dirty="0"/>
              <a:t>Thank you! </a:t>
            </a:r>
          </a:p>
          <a:p>
            <a:endParaRPr lang="en-US" sz="3000" dirty="0"/>
          </a:p>
        </p:txBody>
      </p:sp>
      <p:sp>
        <p:nvSpPr>
          <p:cNvPr id="4" name="Title 1"/>
          <p:cNvSpPr>
            <a:spLocks noGrp="1"/>
          </p:cNvSpPr>
          <p:nvPr>
            <p:ph type="title"/>
          </p:nvPr>
        </p:nvSpPr>
        <p:spPr/>
        <p:txBody>
          <a:bodyPr/>
          <a:lstStyle/>
          <a:p>
            <a:r>
              <a:rPr lang="en-US" b="1" dirty="0"/>
              <a:t>Session Survey</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04248" y="2852732"/>
            <a:ext cx="1428750" cy="1428750"/>
          </a:xfrm>
          <a:prstGeom prst="rect">
            <a:avLst/>
          </a:prstGeom>
        </p:spPr>
      </p:pic>
    </p:spTree>
    <p:extLst>
      <p:ext uri="{BB962C8B-B14F-4D97-AF65-F5344CB8AC3E}">
        <p14:creationId xmlns:p14="http://schemas.microsoft.com/office/powerpoint/2010/main" val="2341698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31590"/>
            <a:ext cx="8229600" cy="3394472"/>
          </a:xfrm>
        </p:spPr>
        <p:txBody>
          <a:bodyPr>
            <a:normAutofit fontScale="92500" lnSpcReduction="10000"/>
          </a:bodyPr>
          <a:lstStyle/>
          <a:p>
            <a:r>
              <a:rPr lang="en-US" sz="2800" dirty="0"/>
              <a:t>Your feedback is very important to us</a:t>
            </a:r>
          </a:p>
          <a:p>
            <a:r>
              <a:rPr lang="en-US" sz="2800" dirty="0"/>
              <a:t>Please take a moment to complete the session survey found in the mobile app</a:t>
            </a:r>
          </a:p>
          <a:p>
            <a:r>
              <a:rPr lang="en-US" sz="2800" dirty="0"/>
              <a:t>Use the QR code or search for “Converge360 Events” in your app store</a:t>
            </a:r>
          </a:p>
          <a:p>
            <a:r>
              <a:rPr lang="en-US" sz="2800" dirty="0"/>
              <a:t>Find this session on the Agenda tab</a:t>
            </a:r>
          </a:p>
          <a:p>
            <a:r>
              <a:rPr lang="en-US" sz="2800" dirty="0"/>
              <a:t>Click “Session Evaluation”</a:t>
            </a:r>
          </a:p>
          <a:p>
            <a:r>
              <a:rPr lang="en-US" sz="2800" dirty="0"/>
              <a:t>Thank you! </a:t>
            </a:r>
          </a:p>
          <a:p>
            <a:endParaRPr lang="en-US" sz="3000" dirty="0"/>
          </a:p>
        </p:txBody>
      </p:sp>
      <p:sp>
        <p:nvSpPr>
          <p:cNvPr id="4" name="Title 1"/>
          <p:cNvSpPr>
            <a:spLocks noGrp="1"/>
          </p:cNvSpPr>
          <p:nvPr>
            <p:ph type="title"/>
          </p:nvPr>
        </p:nvSpPr>
        <p:spPr/>
        <p:txBody>
          <a:bodyPr/>
          <a:lstStyle/>
          <a:p>
            <a:r>
              <a:rPr lang="en-US" b="1" dirty="0"/>
              <a:t>Session Survey</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04248" y="2852732"/>
            <a:ext cx="1428750" cy="1428750"/>
          </a:xfrm>
          <a:prstGeom prst="rect">
            <a:avLst/>
          </a:prstGeom>
        </p:spPr>
      </p:pic>
    </p:spTree>
    <p:extLst>
      <p:ext uri="{BB962C8B-B14F-4D97-AF65-F5344CB8AC3E}">
        <p14:creationId xmlns:p14="http://schemas.microsoft.com/office/powerpoint/2010/main" val="1727960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0"/>
          <p:cNvSpPr txBox="1">
            <a:spLocks noGrp="1"/>
          </p:cNvSpPr>
          <p:nvPr>
            <p:ph type="title" idx="6"/>
          </p:nvPr>
        </p:nvSpPr>
        <p:spPr>
          <a:xfrm>
            <a:off x="104845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179" name="Google Shape;179;p40"/>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DEEP-DIVE</a:t>
            </a:r>
            <a:endParaRPr dirty="0"/>
          </a:p>
        </p:txBody>
      </p:sp>
      <p:sp>
        <p:nvSpPr>
          <p:cNvPr id="180" name="Google Shape;180;p40"/>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Let’s look at REST and why Hypermedia is so important</a:t>
            </a:r>
            <a:endParaRPr dirty="0"/>
          </a:p>
        </p:txBody>
      </p:sp>
      <p:sp>
        <p:nvSpPr>
          <p:cNvPr id="181" name="Google Shape;181;p40"/>
          <p:cNvSpPr txBox="1">
            <a:spLocks noGrp="1"/>
          </p:cNvSpPr>
          <p:nvPr>
            <p:ph type="title" idx="2"/>
          </p:nvPr>
        </p:nvSpPr>
        <p:spPr>
          <a:xfrm>
            <a:off x="5913818" y="2620790"/>
            <a:ext cx="2296463"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CODE EXAMPLES</a:t>
            </a:r>
            <a:endParaRPr dirty="0"/>
          </a:p>
        </p:txBody>
      </p:sp>
      <p:sp>
        <p:nvSpPr>
          <p:cNvPr id="182" name="Google Shape;182;p40"/>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How do we implement Hypermedia in Web API?</a:t>
            </a:r>
            <a:endParaRPr dirty="0"/>
          </a:p>
        </p:txBody>
      </p:sp>
      <p:sp>
        <p:nvSpPr>
          <p:cNvPr id="183" name="Google Shape;183;p40"/>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METADATA</a:t>
            </a:r>
            <a:endParaRPr dirty="0"/>
          </a:p>
        </p:txBody>
      </p:sp>
      <p:sp>
        <p:nvSpPr>
          <p:cNvPr id="184" name="Google Shape;184;p40"/>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Why do we need Hypermedia in ASP.NET Web API?</a:t>
            </a:r>
            <a:endParaRPr dirty="0"/>
          </a:p>
        </p:txBody>
      </p:sp>
      <p:sp>
        <p:nvSpPr>
          <p:cNvPr id="185" name="Google Shape;185;p40"/>
          <p:cNvSpPr txBox="1">
            <a:spLocks noGrp="1"/>
          </p:cNvSpPr>
          <p:nvPr>
            <p:ph type="title" idx="7"/>
          </p:nvPr>
        </p:nvSpPr>
        <p:spPr>
          <a:xfrm>
            <a:off x="353850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186" name="Google Shape;186;p40"/>
          <p:cNvSpPr txBox="1">
            <a:spLocks noGrp="1"/>
          </p:cNvSpPr>
          <p:nvPr>
            <p:ph type="title" idx="8"/>
          </p:nvPr>
        </p:nvSpPr>
        <p:spPr>
          <a:xfrm>
            <a:off x="602855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cxnSp>
        <p:nvCxnSpPr>
          <p:cNvPr id="187" name="Google Shape;187;p40"/>
          <p:cNvCxnSpPr/>
          <p:nvPr/>
        </p:nvCxnSpPr>
        <p:spPr>
          <a:xfrm>
            <a:off x="188335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8" name="Google Shape;188;p40"/>
          <p:cNvCxnSpPr/>
          <p:nvPr/>
        </p:nvCxnSpPr>
        <p:spPr>
          <a:xfrm>
            <a:off x="437340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9" name="Google Shape;189;p40"/>
          <p:cNvCxnSpPr/>
          <p:nvPr/>
        </p:nvCxnSpPr>
        <p:spPr>
          <a:xfrm>
            <a:off x="686345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214;p44">
            <a:extLst>
              <a:ext uri="{FF2B5EF4-FFF2-40B4-BE49-F238E27FC236}">
                <a16:creationId xmlns:a16="http://schemas.microsoft.com/office/drawing/2014/main" id="{F6E635CB-C082-22E1-1D6B-5E8B65B0DF5B}"/>
              </a:ext>
            </a:extLst>
          </p:cNvPr>
          <p:cNvSpPr txBox="1">
            <a:spLocks/>
          </p:cNvSpPr>
          <p:nvPr/>
        </p:nvSpPr>
        <p:spPr>
          <a:xfrm>
            <a:off x="938500" y="445025"/>
            <a:ext cx="4629300" cy="94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pPr algn="l"/>
            <a:r>
              <a:rPr lang="en-US" sz="3600" dirty="0">
                <a:solidFill>
                  <a:schemeClr val="accent1"/>
                </a:solidFill>
              </a:rPr>
              <a:t>Agenda</a:t>
            </a:r>
            <a:endParaRPr lang="en-US" sz="2400" dirty="0">
              <a:solidFill>
                <a:schemeClr val="accent1"/>
              </a:solidFill>
            </a:endParaRPr>
          </a:p>
        </p:txBody>
      </p:sp>
      <p:cxnSp>
        <p:nvCxnSpPr>
          <p:cNvPr id="3" name="Google Shape;216;p44">
            <a:extLst>
              <a:ext uri="{FF2B5EF4-FFF2-40B4-BE49-F238E27FC236}">
                <a16:creationId xmlns:a16="http://schemas.microsoft.com/office/drawing/2014/main" id="{7FA5CD5F-ABAE-A260-7EEA-5F4031A91CC9}"/>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1924216" y="2832875"/>
            <a:ext cx="7219784"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Chris Woodruff</a:t>
            </a:r>
            <a:endParaRPr dirty="0"/>
          </a:p>
        </p:txBody>
      </p:sp>
      <p:sp>
        <p:nvSpPr>
          <p:cNvPr id="195" name="Google Shape;195;p41"/>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could be the part of the presentation where you can introduce yourself, write your email...</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—Roy Fielding</a:t>
            </a:r>
            <a:endParaRPr dirty="0"/>
          </a:p>
        </p:txBody>
      </p:sp>
      <p:sp>
        <p:nvSpPr>
          <p:cNvPr id="201" name="Google Shape;201;p42"/>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a:t>
            </a:r>
            <a:r>
              <a:rPr lang="en-US" sz="2400" dirty="0"/>
              <a:t>You can’t have evolvability if clients have their controls baked into their design at deployment. Controls have to be learned on the fly. That’s what hypermedia enables.</a:t>
            </a:r>
            <a:r>
              <a:rPr lang="en" sz="2400" dirty="0"/>
              <a:t>.”</a:t>
            </a:r>
            <a:endParaRPr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METADATA</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208" name="Google Shape;208;p4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Why do we need Hypermedia in ASP.NET Web API?</a:t>
            </a:r>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—Jeffrey Pomerantz</a:t>
            </a:r>
            <a:endParaRPr dirty="0"/>
          </a:p>
        </p:txBody>
      </p:sp>
      <p:sp>
        <p:nvSpPr>
          <p:cNvPr id="201" name="Google Shape;201;p42"/>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“Metadata is a map. Metadata is a means by which the complexity of an object is represented in a simpler form.”</a:t>
            </a:r>
            <a:endParaRPr sz="2800" dirty="0"/>
          </a:p>
        </p:txBody>
      </p:sp>
    </p:spTree>
    <p:extLst>
      <p:ext uri="{BB962C8B-B14F-4D97-AF65-F5344CB8AC3E}">
        <p14:creationId xmlns:p14="http://schemas.microsoft.com/office/powerpoint/2010/main" val="1419807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11" name="Picture 10" descr="Wooden library">
            <a:extLst>
              <a:ext uri="{FF2B5EF4-FFF2-40B4-BE49-F238E27FC236}">
                <a16:creationId xmlns:a16="http://schemas.microsoft.com/office/drawing/2014/main" id="{43E1D742-B7E5-0FAD-1FA7-2C14BABF1945}"/>
              </a:ext>
            </a:extLst>
          </p:cNvPr>
          <p:cNvPicPr>
            <a:picLocks noChangeAspect="1"/>
          </p:cNvPicPr>
          <p:nvPr/>
        </p:nvPicPr>
        <p:blipFill>
          <a:blip r:embed="rId3"/>
          <a:stretch>
            <a:fillRect/>
          </a:stretch>
        </p:blipFill>
        <p:spPr>
          <a:xfrm>
            <a:off x="0" y="0"/>
            <a:ext cx="9144000" cy="6096000"/>
          </a:xfrm>
          <a:prstGeom prst="rect">
            <a:avLst/>
          </a:prstGeom>
        </p:spPr>
      </p:pic>
      <p:sp>
        <p:nvSpPr>
          <p:cNvPr id="259" name="Google Shape;259;p47"/>
          <p:cNvSpPr txBox="1">
            <a:spLocks noGrp="1"/>
          </p:cNvSpPr>
          <p:nvPr>
            <p:ph type="title"/>
          </p:nvPr>
        </p:nvSpPr>
        <p:spPr>
          <a:xfrm>
            <a:off x="5308209" y="248614"/>
            <a:ext cx="3742006" cy="40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Metadata allows a library to be more than a room full of books</a:t>
            </a:r>
            <a:endParaRPr sz="2800" dirty="0"/>
          </a:p>
        </p:txBody>
      </p:sp>
      <p:cxnSp>
        <p:nvCxnSpPr>
          <p:cNvPr id="260" name="Google Shape;260;p47"/>
          <p:cNvCxnSpPr>
            <a:cxnSpLocks/>
          </p:cNvCxnSpPr>
          <p:nvPr/>
        </p:nvCxnSpPr>
        <p:spPr>
          <a:xfrm>
            <a:off x="5308209" y="226453"/>
            <a:ext cx="3596942"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ive! 360 2018">
  <a:themeElements>
    <a:clrScheme name="Live! 360 2016">
      <a:dk1>
        <a:srgbClr val="000000"/>
      </a:dk1>
      <a:lt1>
        <a:sysClr val="window" lastClr="FFFFFF"/>
      </a:lt1>
      <a:dk2>
        <a:srgbClr val="000000"/>
      </a:dk2>
      <a:lt2>
        <a:srgbClr val="EEECE1"/>
      </a:lt2>
      <a:accent1>
        <a:srgbClr val="000000"/>
      </a:accent1>
      <a:accent2>
        <a:srgbClr val="00B0F0"/>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Visual Studio Live! Redmond 2014 1">
        <a:dk1>
          <a:srgbClr val="303030"/>
        </a:dk1>
        <a:lt1>
          <a:srgbClr val="FFFFFF"/>
        </a:lt1>
        <a:dk2>
          <a:srgbClr val="000000"/>
        </a:dk2>
        <a:lt2>
          <a:srgbClr val="DEDEE0"/>
        </a:lt2>
        <a:accent1>
          <a:srgbClr val="AD0101"/>
        </a:accent1>
        <a:accent2>
          <a:srgbClr val="726056"/>
        </a:accent2>
        <a:accent3>
          <a:srgbClr val="AAAAAA"/>
        </a:accent3>
        <a:accent4>
          <a:srgbClr val="DADADA"/>
        </a:accent4>
        <a:accent5>
          <a:srgbClr val="D3AAAA"/>
        </a:accent5>
        <a:accent6>
          <a:srgbClr val="67564D"/>
        </a:accent6>
        <a:hlink>
          <a:srgbClr val="D26900"/>
        </a:hlink>
        <a:folHlink>
          <a:srgbClr val="D89243"/>
        </a:folHlink>
      </a:clrScheme>
      <a:clrMap bg1="dk2" tx1="lt1" bg2="dk1" tx2="lt2" accent1="accent1" accent2="accent2" accent3="accent3" accent4="accent4" accent5="accent5" accent6="accent6" hlink="hlink" folHlink="folHlink"/>
    </a:extraClrScheme>
    <a:extraClrScheme>
      <a:clrScheme name="Visual Studio Live! Redmond 2014 2">
        <a:dk1>
          <a:srgbClr val="000000"/>
        </a:dk1>
        <a:lt1>
          <a:srgbClr val="FFFFFE"/>
        </a:lt1>
        <a:dk2>
          <a:srgbClr val="007397"/>
        </a:dk2>
        <a:lt2>
          <a:srgbClr val="636463"/>
        </a:lt2>
        <a:accent1>
          <a:srgbClr val="A01420"/>
        </a:accent1>
        <a:accent2>
          <a:srgbClr val="726056"/>
        </a:accent2>
        <a:accent3>
          <a:srgbClr val="FFFFFE"/>
        </a:accent3>
        <a:accent4>
          <a:srgbClr val="000000"/>
        </a:accent4>
        <a:accent5>
          <a:srgbClr val="CDAAAB"/>
        </a:accent5>
        <a:accent6>
          <a:srgbClr val="67564D"/>
        </a:accent6>
        <a:hlink>
          <a:srgbClr val="007397"/>
        </a:hlink>
        <a:folHlink>
          <a:srgbClr val="162F44"/>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1986</TotalTime>
  <Words>747</Words>
  <Application>Microsoft Macintosh PowerPoint</Application>
  <PresentationFormat>On-screen Show (16:9)</PresentationFormat>
  <Paragraphs>111</Paragraphs>
  <Slides>24</Slides>
  <Notes>18</Notes>
  <HiddenSlides>1</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24</vt:i4>
      </vt:variant>
    </vt:vector>
  </HeadingPairs>
  <TitlesOfParts>
    <vt:vector size="35" baseType="lpstr">
      <vt:lpstr>Montserrat ExtraBold</vt:lpstr>
      <vt:lpstr>Calibri</vt:lpstr>
      <vt:lpstr>Arial Bold</vt:lpstr>
      <vt:lpstr>Montserrat</vt:lpstr>
      <vt:lpstr>Arial</vt:lpstr>
      <vt:lpstr>Consolas</vt:lpstr>
      <vt:lpstr>Times New Roman</vt:lpstr>
      <vt:lpstr>Montserrat Medium</vt:lpstr>
      <vt:lpstr>Montserrat ExtraLight</vt:lpstr>
      <vt:lpstr>Futuristic Background by Slidesgo</vt:lpstr>
      <vt:lpstr>Live! 360 2018</vt:lpstr>
      <vt:lpstr>HYPERMEDIA</vt:lpstr>
      <vt:lpstr>PowerPoint Presentation</vt:lpstr>
      <vt:lpstr>Session Survey</vt:lpstr>
      <vt:lpstr>01</vt:lpstr>
      <vt:lpstr>Chris Woodruff</vt:lpstr>
      <vt:lpstr>“You can’t have evolvability if clients have their controls baked into their design at deployment. Controls have to be learned on the fly. That’s what hypermedia enables..”</vt:lpstr>
      <vt:lpstr>METADATA</vt:lpstr>
      <vt:lpstr>“Metadata is a map. Metadata is a means by which the complexity of an object is represented in a simpler form.”</vt:lpstr>
      <vt:lpstr>Metadata allows a library to be more than a room full of books</vt:lpstr>
      <vt:lpstr>What Metadata really is!</vt:lpstr>
      <vt:lpstr>Example of Metadata for Hypermedia</vt:lpstr>
      <vt:lpstr>You all have used Metadata for years!</vt:lpstr>
      <vt:lpstr>DEEP-DIVE</vt:lpstr>
      <vt:lpstr>PowerPoint Presentation</vt:lpstr>
      <vt:lpstr>“Hypermedia is a constraint. As in, you either do it or you aren’t doing REST. You can’t have evolvability if clients have their controls baked into their design at deployment. Controls have to be learned on the fly. That’s what hypermedia enables.”</vt:lpstr>
      <vt:lpstr>THE SLIDE TITLE GOES HERE!</vt:lpstr>
      <vt:lpstr>Let’s revisit what we discussed before</vt:lpstr>
      <vt:lpstr>CODE EXAMPLES</vt:lpstr>
      <vt:lpstr>THE SLIDE TITLE GOES HERE!</vt:lpstr>
      <vt:lpstr>Code</vt:lpstr>
      <vt:lpstr>AWESOME WORDS</vt:lpstr>
      <vt:lpstr>A GOOD WAY TO END THE PRESENTATION</vt:lpstr>
      <vt:lpstr>THANKS!</vt:lpstr>
      <vt:lpstr>Session Survey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FUTURISTIC</dc:title>
  <dc:creator>Chris Woodruff</dc:creator>
  <cp:lastModifiedBy>Chris Woodruff</cp:lastModifiedBy>
  <cp:revision>14</cp:revision>
  <dcterms:modified xsi:type="dcterms:W3CDTF">2023-10-29T22:03:07Z</dcterms:modified>
</cp:coreProperties>
</file>